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36" r:id="rId2"/>
    <p:sldId id="510" r:id="rId3"/>
    <p:sldId id="505" r:id="rId4"/>
    <p:sldId id="467" r:id="rId5"/>
    <p:sldId id="476" r:id="rId6"/>
    <p:sldId id="500" r:id="rId7"/>
    <p:sldId id="497" r:id="rId8"/>
    <p:sldId id="581" r:id="rId9"/>
    <p:sldId id="579" r:id="rId10"/>
    <p:sldId id="475" r:id="rId11"/>
    <p:sldId id="42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23" autoAdjust="0"/>
  </p:normalViewPr>
  <p:slideViewPr>
    <p:cSldViewPr snapToGrid="0">
      <p:cViewPr>
        <p:scale>
          <a:sx n="63" d="100"/>
          <a:sy n="63" d="100"/>
        </p:scale>
        <p:origin x="780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FBB3AD6-04B0-A8E7-74DA-A77F4C66B58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42B15B-2DFF-AF18-7929-D53EE03D5B16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9AEF651A-D2E1-44D6-B07A-43E780D92B7F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C010FC22-A8AF-CC33-FCB9-130942772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F0C78BD2-0385-7A64-32CF-83A6BD141E7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B29AE8-7E9A-A497-C3D9-3E2505B18E4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9E07BA-20D0-559A-9AEF-68E2C06C034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B4189A63-5539-4918-845A-605B8BA801C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646E9AD-3EF5-0DA4-80B2-A1A376A03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6327401-FDAB-00A2-C8D8-CD4177F1BC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Rechts oben: Karte von Indonesien mit Pfeil auf die Insel Nias</a:t>
            </a:r>
          </a:p>
          <a:p>
            <a:pPr lvl="0"/>
            <a:r>
              <a:rPr lang="de-DE" dirty="0"/>
              <a:t>Links oben: Eingangsschild Oni </a:t>
            </a:r>
            <a:r>
              <a:rPr lang="de-DE" dirty="0" err="1"/>
              <a:t>Pedistra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8E946E-DCC6-B33E-2DB3-A9046C2DF58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64DD05-DFA6-4FC0-B7B3-E4923BA735C7}" type="slidenum">
              <a:t>1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04BF83B-0572-28B3-1F7A-0B53BFAA5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F88DC5F-2BAE-6DE6-3D27-97CC2B25EC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Die Insel Nias, Nordsumatra, Indonesien:</a:t>
            </a:r>
          </a:p>
          <a:p>
            <a:pPr lvl="0"/>
            <a:r>
              <a:rPr lang="de-DE" dirty="0"/>
              <a:t>1 Karte von der Insel Nias mit Pfeil auf </a:t>
            </a:r>
            <a:r>
              <a:rPr lang="de-DE" dirty="0" err="1"/>
              <a:t>Gunungsitoli</a:t>
            </a:r>
            <a:endParaRPr lang="de-DE" dirty="0"/>
          </a:p>
          <a:p>
            <a:pPr marL="342900" lvl="0" indent="-342900">
              <a:buSzPct val="100000"/>
              <a:buFont typeface="Arial" pitchFamily="34"/>
              <a:buChar char="•"/>
            </a:pPr>
            <a:r>
              <a:rPr lang="de-DE" dirty="0">
                <a:latin typeface="Calibri" pitchFamily="34"/>
              </a:rPr>
              <a:t>liegt 125 km vor der Westküste Sumatras im Indischen Ozean, etwas nördlich des Äquators. </a:t>
            </a:r>
          </a:p>
          <a:p>
            <a:pPr marL="342900" lvl="0" indent="-342900">
              <a:buSzPct val="100000"/>
              <a:buFont typeface="Arial" pitchFamily="34"/>
              <a:buChar char="•"/>
            </a:pPr>
            <a:r>
              <a:rPr lang="de-DE" dirty="0">
                <a:latin typeface="Calibri" pitchFamily="34"/>
              </a:rPr>
              <a:t>ist 125 km lang und 40 km breit </a:t>
            </a:r>
          </a:p>
          <a:p>
            <a:pPr marL="342900" lvl="0" indent="-342900">
              <a:buSzPct val="100000"/>
              <a:buFont typeface="Arial" pitchFamily="34"/>
              <a:buChar char="•"/>
            </a:pPr>
            <a:r>
              <a:rPr lang="de-DE" dirty="0">
                <a:latin typeface="Calibri" pitchFamily="34"/>
              </a:rPr>
              <a:t>ist stark bewaldet und hat ringsherum einen wunderschönen Sandstrand. </a:t>
            </a:r>
          </a:p>
          <a:p>
            <a:pPr marL="342900" lvl="0" indent="-342900">
              <a:buSzPct val="100000"/>
              <a:buFont typeface="Arial" pitchFamily="34"/>
              <a:buChar char="•"/>
            </a:pPr>
            <a:r>
              <a:rPr lang="de-DE" dirty="0">
                <a:solidFill>
                  <a:srgbClr val="202122"/>
                </a:solidFill>
                <a:latin typeface="Arial" pitchFamily="34"/>
              </a:rPr>
              <a:t>ist vulkanischen Ursprungs</a:t>
            </a:r>
          </a:p>
          <a:p>
            <a:pPr marL="342900" lvl="0" indent="-342900">
              <a:buSzPct val="100000"/>
              <a:buFont typeface="Arial" pitchFamily="34"/>
              <a:buChar char="•"/>
            </a:pPr>
            <a:r>
              <a:rPr lang="de-DE" dirty="0">
                <a:solidFill>
                  <a:srgbClr val="202122"/>
                </a:solidFill>
                <a:latin typeface="Arial" pitchFamily="34"/>
              </a:rPr>
              <a:t>hat über 900.000 Einwohner</a:t>
            </a:r>
          </a:p>
          <a:p>
            <a:pPr marL="342900" lvl="0" indent="-342900">
              <a:buSzPct val="100000"/>
              <a:buFont typeface="Arial" pitchFamily="34"/>
              <a:buChar char="•"/>
            </a:pPr>
            <a:r>
              <a:rPr lang="de-DE" dirty="0">
                <a:solidFill>
                  <a:srgbClr val="202122"/>
                </a:solidFill>
                <a:latin typeface="Arial" pitchFamily="34"/>
              </a:rPr>
              <a:t>Hauptort </a:t>
            </a:r>
            <a:r>
              <a:rPr lang="de-DE" dirty="0" err="1">
                <a:latin typeface="Arial" pitchFamily="34"/>
              </a:rPr>
              <a:t>Gunungsitoli</a:t>
            </a:r>
            <a:r>
              <a:rPr lang="de-DE" dirty="0">
                <a:solidFill>
                  <a:srgbClr val="202122"/>
                </a:solidFill>
                <a:latin typeface="Arial" pitchFamily="34"/>
              </a:rPr>
              <a:t> mit 137.732 Einwohnern ist Inselzentrum für Verwaltung und Wirtschaft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1DB9095-CA24-A4CF-BB1E-DD13BF20F56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6A1A178-C35F-4621-BF22-7FEE64DDE473}" type="slidenum">
              <a:t>2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00E8633-FBDD-6A10-0F83-482A853CE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CB2704-3202-118A-05BC-08F5800062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/>
              <a:t>Besonderheiten der Insel Nias</a:t>
            </a:r>
          </a:p>
          <a:p>
            <a:pPr lvl="0"/>
            <a:r>
              <a:rPr lang="de-DE"/>
              <a:t>Reisfelder, Meerblick und viel Grün (Felder und Wälder)</a:t>
            </a:r>
          </a:p>
          <a:p>
            <a:pPr lvl="0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B929B4-F165-46EB-3324-ECD5BB543D4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CF81735-C85A-4A32-A896-73343A6F78F0}" type="slidenum">
              <a:t>3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464BD08-CCD4-29AB-7D11-9804E10D5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1FF371B-0034-8B0F-0086-31F59AA377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Ausbildungszentrum auf der Insel Nias, Indonesien</a:t>
            </a:r>
          </a:p>
          <a:p>
            <a:pPr lvl="0"/>
            <a:r>
              <a:rPr lang="de-DE" dirty="0"/>
              <a:t>2 Bilder:</a:t>
            </a:r>
          </a:p>
          <a:p>
            <a:pPr lvl="0"/>
            <a:r>
              <a:rPr lang="de-DE" dirty="0"/>
              <a:t>Links: Gebäude im Rohbau aus Flyer</a:t>
            </a:r>
          </a:p>
          <a:p>
            <a:pPr lvl="0"/>
            <a:r>
              <a:rPr lang="de-DE" dirty="0"/>
              <a:t>Rechts: fertiggestelltes Gebäude bunt bemalt mit großem Schild davor (Oni </a:t>
            </a:r>
            <a:r>
              <a:rPr lang="de-DE" dirty="0" err="1"/>
              <a:t>Pedistra</a:t>
            </a:r>
            <a:r>
              <a:rPr lang="de-DE" dirty="0"/>
              <a:t> heißt Ono </a:t>
            </a:r>
            <a:r>
              <a:rPr lang="de-DE" dirty="0" err="1"/>
              <a:t>Niha</a:t>
            </a:r>
            <a:r>
              <a:rPr lang="de-DE" dirty="0"/>
              <a:t> </a:t>
            </a:r>
            <a:r>
              <a:rPr lang="de-DE" dirty="0" err="1"/>
              <a:t>peduli</a:t>
            </a:r>
            <a:r>
              <a:rPr lang="de-DE" dirty="0"/>
              <a:t> </a:t>
            </a:r>
            <a:r>
              <a:rPr lang="de-DE" dirty="0" err="1"/>
              <a:t>disabilitas</a:t>
            </a:r>
            <a:r>
              <a:rPr lang="de-DE" dirty="0"/>
              <a:t> </a:t>
            </a:r>
            <a:r>
              <a:rPr lang="de-DE" dirty="0" err="1"/>
              <a:t>netra</a:t>
            </a:r>
            <a:r>
              <a:rPr lang="de-DE" dirty="0"/>
              <a:t>, </a:t>
            </a:r>
            <a:r>
              <a:rPr lang="de-DE" dirty="0" err="1"/>
              <a:t>Pendidikan</a:t>
            </a:r>
            <a:r>
              <a:rPr lang="de-DE" dirty="0"/>
              <a:t> </a:t>
            </a:r>
            <a:r>
              <a:rPr lang="de-DE" dirty="0" err="1"/>
              <a:t>dan</a:t>
            </a:r>
            <a:r>
              <a:rPr lang="de-DE" dirty="0"/>
              <a:t> </a:t>
            </a:r>
            <a:r>
              <a:rPr lang="de-DE" dirty="0" err="1"/>
              <a:t>Pelatihan</a:t>
            </a:r>
            <a:r>
              <a:rPr lang="de-DE" dirty="0"/>
              <a:t> </a:t>
            </a:r>
            <a:r>
              <a:rPr lang="de-DE" dirty="0" err="1"/>
              <a:t>bagi</a:t>
            </a:r>
            <a:r>
              <a:rPr lang="de-DE" dirty="0"/>
              <a:t> </a:t>
            </a:r>
            <a:r>
              <a:rPr lang="de-DE" dirty="0" err="1"/>
              <a:t>Tunanetra</a:t>
            </a:r>
            <a:r>
              <a:rPr lang="de-DE" dirty="0"/>
              <a:t>,…)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651AE13-F918-7D28-FF20-4BDAD8FA265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59DC537-64B4-4609-AC66-1AEC12D48B4D}" type="slidenum">
              <a:t>4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B54992D-D94F-0D18-6895-17746F755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2C4B0FF-2E41-57CA-5D0F-2EC48DE508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2 Bilder:</a:t>
            </a:r>
          </a:p>
          <a:p>
            <a:pPr lvl="0"/>
            <a:r>
              <a:rPr lang="de-DE" dirty="0"/>
              <a:t>Links: die blinden Kinder von Oni </a:t>
            </a:r>
            <a:r>
              <a:rPr lang="de-DE" dirty="0" err="1"/>
              <a:t>Pedistra</a:t>
            </a:r>
            <a:r>
              <a:rPr lang="de-DE" dirty="0"/>
              <a:t> besuchen den Gottesdienst in der Amin Kirche, dabei sind die Leiterin und Franciscus… und </a:t>
            </a:r>
            <a:r>
              <a:rPr lang="de-DE" dirty="0" err="1"/>
              <a:t>Febiarni</a:t>
            </a:r>
            <a:endParaRPr lang="de-DE" dirty="0"/>
          </a:p>
          <a:p>
            <a:pPr lvl="0"/>
            <a:r>
              <a:rPr lang="de-DE" dirty="0"/>
              <a:t>Rechts: Foto von der Leiterin des Ausbildungszentrums, Frau </a:t>
            </a:r>
            <a:r>
              <a:rPr lang="de-DE" dirty="0" err="1"/>
              <a:t>Darni</a:t>
            </a:r>
            <a:r>
              <a:rPr lang="de-DE" dirty="0"/>
              <a:t> </a:t>
            </a:r>
          </a:p>
          <a:p>
            <a:pPr lvl="0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83A979-15A2-0B06-088E-F5F6D11A038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1E5B73-DF71-45B3-96F9-9E97E764465A}" type="slidenum">
              <a:t>5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A7DA7C9-156D-DEAE-13F0-353AA269A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3EB6B81-996C-8F3B-4C8E-E65A03E659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Feierliche Eröffnung des Ausbildungszentrums</a:t>
            </a:r>
          </a:p>
          <a:p>
            <a:pPr lvl="0"/>
            <a:r>
              <a:rPr lang="de-DE" dirty="0"/>
              <a:t>3 Bilder: Spielmannszug in rot und gelb, Gäste unter Pavillons sitzend, wichtige Leute halten Banner nach Unterzeichnung wichtiger Unterlagen</a:t>
            </a:r>
          </a:p>
          <a:p>
            <a:pPr lvl="0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868B0D-2B23-2D46-DD45-2C2B2B1CEEE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E0DD22-B8AB-40C2-9B02-8350EEA30765}" type="slidenum">
              <a:t>6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EEE7A5B-088F-0E12-A96B-F69C993FD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D04766A-2128-39EC-3A05-5C8D59EEC3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Feierliche Eröffnung des Ausbildungszentrums</a:t>
            </a:r>
          </a:p>
          <a:p>
            <a:pPr lvl="0"/>
            <a:r>
              <a:rPr lang="de-DE" dirty="0"/>
              <a:t>… mit einem Auftritt der ersten Kinder des Ausbildungszentrums und einer Rede von </a:t>
            </a:r>
            <a:r>
              <a:rPr lang="de-DE" dirty="0" err="1"/>
              <a:t>Febiarni</a:t>
            </a:r>
            <a:endParaRPr lang="de-DE" dirty="0"/>
          </a:p>
          <a:p>
            <a:pPr lvl="0"/>
            <a:r>
              <a:rPr lang="de-DE" dirty="0"/>
              <a:t>2 Fotos</a:t>
            </a:r>
          </a:p>
          <a:p>
            <a:pPr lvl="0"/>
            <a:r>
              <a:rPr lang="de-DE" dirty="0"/>
              <a:t>Links: 13 singende Kinder des Ausbildungszentrums</a:t>
            </a:r>
          </a:p>
          <a:p>
            <a:pPr lvl="0"/>
            <a:r>
              <a:rPr lang="de-DE" dirty="0"/>
              <a:t>Rechts: Phoebe am Rednerpult mit Mikro und blauem Blatt</a:t>
            </a:r>
          </a:p>
          <a:p>
            <a:pPr lvl="0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698DE3-79D0-1E45-6D0A-1BAAE872E9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B1628AF-BDE9-4DD8-99C2-253C935774D8}" type="slidenum">
              <a:t>7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CCEA555-80A4-ADC3-9138-6F99C0E969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385D66D-F4AD-A1B6-975D-81DA22EBD52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Schüler von Oni </a:t>
            </a:r>
            <a:r>
              <a:rPr lang="de-DE" dirty="0" err="1"/>
              <a:t>Pedistra</a:t>
            </a:r>
            <a:r>
              <a:rPr lang="de-DE" dirty="0"/>
              <a:t> 2025 in himmelblau</a:t>
            </a:r>
          </a:p>
          <a:p>
            <a:pPr lvl="0"/>
            <a:r>
              <a:rPr lang="de-DE" dirty="0"/>
              <a:t>2 Fotos mit sitzenden Kindern mit blau gemusterten Hemden,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5F4B06-A96E-6057-36EF-CEAE1FFF0FF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CA39956-D673-4603-9C5A-D4256C9F2E99}" type="slidenum">
              <a:t>8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DE2C887-9DE4-6B62-B188-3610F1422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616C8EE-1171-138D-BC67-F3E850463AD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Ausbildungszentrum auf der Insel Nias</a:t>
            </a:r>
          </a:p>
          <a:p>
            <a:pPr lvl="0"/>
            <a:r>
              <a:rPr lang="de-DE" dirty="0"/>
              <a:t>2 Fotos:</a:t>
            </a:r>
          </a:p>
          <a:p>
            <a:pPr lvl="0"/>
            <a:r>
              <a:rPr lang="de-DE" dirty="0"/>
              <a:t>Links: Hauptgebäude (von der rechten Seite) mit Mädchenschlafsälen, Klassenzimmer / Aufenthaltsraum / Speisesaal, Küche</a:t>
            </a:r>
          </a:p>
          <a:p>
            <a:pPr lvl="0"/>
            <a:r>
              <a:rPr lang="de-DE" dirty="0"/>
              <a:t>Rechts: 2. Haus mit Jungenschlafsälen</a:t>
            </a:r>
          </a:p>
          <a:p>
            <a:pPr lvl="0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F84031-27B4-5DE1-0A7C-D8FE1C19483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CDAACCE-6394-474F-B6F4-A344B3EC98C6}" type="slidenum">
              <a:t>9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D1C986B-AF68-11AF-3643-AF663E513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4C6396C-3F6F-972A-D46B-976E47113B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 dirty="0"/>
              <a:t>1 Bild aus Flyer:</a:t>
            </a:r>
          </a:p>
          <a:p>
            <a:pPr lvl="0"/>
            <a:r>
              <a:rPr lang="de-DE" dirty="0"/>
              <a:t>Links: 2 Mädchen, eine massiert im Stehen im Hintergrund das linke Bein, die andere wird massiert auf dem Bauch liegend und den Kopf hebend, Ausbildung zur Masseurin, </a:t>
            </a:r>
          </a:p>
          <a:p>
            <a:pPr lvl="0"/>
            <a:r>
              <a:rPr lang="de-DE" dirty="0"/>
              <a:t>rechts neben dem Bild steht: Kurzausbildung als Masseur*in, Verkäufer*in oder Kokosnusskletterin/-kletterer</a:t>
            </a:r>
          </a:p>
          <a:p>
            <a:pPr lvl="0"/>
            <a:r>
              <a:rPr lang="de-DE" dirty="0"/>
              <a:t>Weiterer Text rechts: Angebote des </a:t>
            </a:r>
            <a:r>
              <a:rPr lang="de-DE" dirty="0" err="1"/>
              <a:t>Ausbildungszentrums:Trainings</a:t>
            </a:r>
            <a:r>
              <a:rPr lang="de-DE" dirty="0"/>
              <a:t> in Orientierung und Mobilität, gezielte Förderung von Fähigkeiten, Unterstützung bei der Berufsfindung, Kurzausbildung in einem blindengerechten Beruf, Vermittlung an Arbeitgeber*innen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162257-4E14-BA61-A6BA-D491A487259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18BDCB3-5CF0-4203-8075-802362A11A75}" type="slidenum">
              <a:t>10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F27DC-1991-E234-953F-1EAD5C7EC90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4942B3-374B-2465-F18F-7FFC55E8D71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4139F8-7A9A-60E5-8351-837A0E7CB5F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B5CDD9-7B1C-4A2F-8C5A-1877E9B07894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779D4A-CBBC-6364-362E-133FA0C3E3E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FCFD0B-C2A0-B41E-5B1E-7174B0F410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119A8B-3C24-47F1-A0C7-811D1488BC7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770088"/>
      </p:ext>
    </p:extLst>
  </p:cSld>
  <p:clrMapOvr>
    <a:masterClrMapping/>
  </p:clrMapOvr>
  <p:transition advTm="7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2C025-CDAA-3C2A-6871-1EAAF5D8E15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17CE7B-F32F-8BB0-78F5-26B2ADAE592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6692DA-EFDF-F290-8525-CCBA827045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7E68FD-0204-4AAC-9512-38A97EA1F03D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8A426B-74F0-001A-8C7D-20F8F6C72B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350D87-5CFC-7B4C-C66B-0DAFFB4846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A544AD-249D-4205-85BC-B35C8FC3806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008998"/>
      </p:ext>
    </p:extLst>
  </p:cSld>
  <p:clrMapOvr>
    <a:masterClrMapping/>
  </p:clrMapOvr>
  <p:transition advTm="7000"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3664A-C7C7-4191-D789-C2DFB1F2B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44BFE5-1E66-CD50-95BB-413F62803D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7ADFD5-8894-03D6-8097-4D70377B32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DE6645-B408-43D3-94FF-8B1FF32C7D60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166BA3-4563-45A0-6864-B3A0F894A19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F7A95E-4479-5A82-D86C-E47855B145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899088-E827-40DF-975E-F3349DACC675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430369"/>
      </p:ext>
    </p:extLst>
  </p:cSld>
  <p:clrMapOvr>
    <a:masterClrMapping/>
  </p:clrMapOvr>
  <p:transition advTm="7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3BFA5F-C10D-3E91-9FDC-00B2B4DB9F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4BFBCC-6D83-F2FB-DA20-0726E4AF7AB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9264FB6-3B1F-8075-502B-8861B1933E8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B71D51-BB5E-D42D-AE04-E9DEFA2936F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F2DFD5-A500-4E65-9A7F-AFA8B62A044C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3D2165B-A0F9-074C-CE60-EB49D91AB9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10B679D-8659-6F29-DCA3-CBA02CBAFD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A689DC-B695-400E-B2EE-276E009062F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251581"/>
      </p:ext>
    </p:extLst>
  </p:cSld>
  <p:clrMapOvr>
    <a:masterClrMapping/>
  </p:clrMapOvr>
  <p:transition advTm="7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364D9-FE55-1130-F6B0-4CA85E529F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CEC2D7-090F-38A3-073A-508A304D09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A3DFF04-59B7-1D2B-BD05-61D8270A2AB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6E55E81-352C-476C-EE9E-85F68B28549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43E2335-3B7E-45EA-1084-09BFD195DB2C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59B1C6-F52C-BF00-A18F-67FBF531E8F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74BFB0-5884-49B5-A5A1-413E19B4ABC0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4B5B06-4F29-BCE8-9402-5F83D2DB57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C67C1C4-C9E1-C5E9-2017-369D97F868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B5CC9C-34B5-4905-A590-F30E4ACDD51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727544"/>
      </p:ext>
    </p:extLst>
  </p:cSld>
  <p:clrMapOvr>
    <a:masterClrMapping/>
  </p:clrMapOvr>
  <p:transition advTm="7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6A6BCC-E6D9-C950-5A20-5876B89C91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8C2C56C-064E-10B9-30CB-5E63B43334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4D4CA5-406B-4906-9B40-E5A5A70BACA0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E55D42-FE4B-8704-0C92-63A1BFDB7E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567AAD2-83F3-2E34-696B-B48EB34A85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E9365-21C2-4DD2-B07F-E9B5C605867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471544"/>
      </p:ext>
    </p:extLst>
  </p:cSld>
  <p:clrMapOvr>
    <a:masterClrMapping/>
  </p:clrMapOvr>
  <p:transition advTm="7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030B062-3A82-A2C7-FB0B-2DF65A68B77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B0F6FB-789E-4BBD-AE84-1C384F05B7A3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6E8C585-84D5-4576-9AC1-E2CE88DD61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1A9523-B192-1280-0440-D7C0CFA973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D5F93C-B804-4E80-9759-0F2BBBB203E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3954338"/>
      </p:ext>
    </p:extLst>
  </p:cSld>
  <p:clrMapOvr>
    <a:masterClrMapping/>
  </p:clrMapOvr>
  <p:transition advTm="7000"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B3554-C8DB-EC28-030A-0D1624F31A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E2C86A-889C-8AE3-0EE3-7001EB1446F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74862F-5227-41B0-C6BB-881EAB8BEEB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377801-3B6A-7074-FA41-7780497A4C0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1BEAC8-12AC-4AB0-B4FE-1673074C5584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1FC291-AAF7-2F32-A232-494F5F4A97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4B4C8A6-014D-CC29-8F76-FD58EA1B3A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23A05F-0280-4FEA-B0AC-0EFDB5B7DED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661374"/>
      </p:ext>
    </p:extLst>
  </p:cSld>
  <p:clrMapOvr>
    <a:masterClrMapping/>
  </p:clrMapOvr>
  <p:transition advTm="7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EC899-DB12-BECC-A8CB-492A12AC26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E882F9E-FD29-268D-059B-64AB07AFC1A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5EAECC-8CA0-30E8-ED1C-4C5C73A0269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733AD0-5BD7-BE13-8242-81D7FF08A7D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718FA3-A2DB-4B84-802D-828178DB6AFA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26ABBA5-2512-2F21-B183-9EEFAFEDFEC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A08A52-8E5A-27E6-2ABA-7C81C01298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38E62C-4224-4A1D-ADAE-CAC6A30CD27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162042"/>
      </p:ext>
    </p:extLst>
  </p:cSld>
  <p:clrMapOvr>
    <a:masterClrMapping/>
  </p:clrMapOvr>
  <p:transition advTm="7000">
    <p:fad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02CDD6-B673-6DB9-462A-21EF8023F56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6804137-149E-9F7A-6049-EC24EA3660C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68F9A8-1A10-C448-EF06-06240D8CB5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CA85DD-2656-4D4B-8631-E8DF46BDCA8A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979A71-6553-D43E-F812-80219A2953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6177F4-2BC0-893B-4464-7C3F363BDD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A60761-9058-4A73-B9A4-D315A90D03A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957305"/>
      </p:ext>
    </p:extLst>
  </p:cSld>
  <p:clrMapOvr>
    <a:masterClrMapping/>
  </p:clrMapOvr>
  <p:transition advTm="7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F7BA939-DFB1-122B-736F-01680A46D7B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2E23C72-7B3F-DAD8-B4D8-93C5EFE9753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DB5088-027A-0BC1-BA06-397B00E6C9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7C7181-0B6D-4BB6-8CB3-3143090A0F1E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A06CFD-4F55-1F36-763C-D06B9D54A7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97797B-80A9-C8C7-7034-9A3A9803E5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B20DC1-5B22-4398-A1A9-FAF392EDABC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778712"/>
      </p:ext>
    </p:extLst>
  </p:cSld>
  <p:clrMapOvr>
    <a:masterClrMapping/>
  </p:clrMapOvr>
  <p:transition advTm="7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5E679F4-90B7-D0C8-E593-F2EF155EA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54A7E0-F5D6-EE56-65B2-4E8E66CFCF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A5981B-E011-F364-06ED-C50AFF80252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D34806CD-BC03-4D06-B9F8-AF0E7644E583}" type="datetime1">
              <a:rPr lang="de-DE"/>
              <a:pPr lvl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76B5C8-D47E-8BEC-1709-5CF4FC7BEF3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637BF3-FCF1-BE09-0F88-81D3395403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0969ED29-72C9-4BED-B059-9138B067D7C5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7000">
    <p:fade/>
  </p:transition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de-DE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de-DE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78858A70-4F9B-33BA-157A-27140A143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218C9BE5-C071-BAD0-88CB-637CF4387599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pic>
        <p:nvPicPr>
          <p:cNvPr id="4" name="Grafik 2">
            <a:extLst>
              <a:ext uri="{FF2B5EF4-FFF2-40B4-BE49-F238E27FC236}">
                <a16:creationId xmlns:a16="http://schemas.microsoft.com/office/drawing/2014/main" id="{AA67EC56-F0D5-54DE-8784-B449C33BC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231" y="1602202"/>
            <a:ext cx="6751252" cy="2410586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5" name="Gerade Verbindung mit Pfeil 3">
            <a:extLst>
              <a:ext uri="{FF2B5EF4-FFF2-40B4-BE49-F238E27FC236}">
                <a16:creationId xmlns:a16="http://schemas.microsoft.com/office/drawing/2014/main" id="{6F1DF7CC-B565-0645-DE74-9245084182C8}"/>
              </a:ext>
            </a:extLst>
          </p:cNvPr>
          <p:cNvCxnSpPr/>
          <p:nvPr/>
        </p:nvCxnSpPr>
        <p:spPr>
          <a:xfrm flipV="1">
            <a:off x="5083369" y="2439070"/>
            <a:ext cx="390787" cy="606220"/>
          </a:xfrm>
          <a:prstGeom prst="straightConnector1">
            <a:avLst/>
          </a:prstGeom>
          <a:noFill/>
          <a:ln w="50804" cap="flat">
            <a:solidFill>
              <a:srgbClr val="000000"/>
            </a:solidFill>
            <a:prstDash val="solid"/>
            <a:miter/>
            <a:tailEnd type="arrow"/>
          </a:ln>
        </p:spPr>
      </p:cxnSp>
      <p:pic>
        <p:nvPicPr>
          <p:cNvPr id="6" name="Grafik 9" descr="Ein Bild, das Text, draußen, Himmel, Baum enthält.&#10;&#10;Automatisch generierte Beschreibung">
            <a:extLst>
              <a:ext uri="{FF2B5EF4-FFF2-40B4-BE49-F238E27FC236}">
                <a16:creationId xmlns:a16="http://schemas.microsoft.com/office/drawing/2014/main" id="{C4FBFC31-A261-587A-A809-7B23BA0DD0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21" y="1602202"/>
            <a:ext cx="4382902" cy="24105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FF7CFC3F-4911-7189-67AF-3D1B42249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>
                <a:solidFill>
                  <a:srgbClr val="61953D"/>
                </a:solidFill>
                <a:latin typeface="Calibri"/>
              </a:rPr>
              <a:t>Ausbildungszentrum ONI PEDISTRA auf der Insel Nias</a:t>
            </a:r>
            <a:endParaRPr lang="de-DE"/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270CC954-A657-315E-42A4-75CD9302B313}"/>
              </a:ext>
            </a:extLst>
          </p:cNvPr>
          <p:cNvSpPr txBox="1"/>
          <p:nvPr/>
        </p:nvSpPr>
        <p:spPr>
          <a:xfrm>
            <a:off x="923864" y="4465518"/>
            <a:ext cx="4354903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Times New Roman" pitchFamily="18"/>
              </a:rPr>
              <a:t>Die Insel Nias liegt 125 km vor der Westküste Sumatras im Indischen Ozean, etwas nördlich des Äquators und ist nur mit dem Flugzeug oder Boot erreichbar. </a:t>
            </a:r>
          </a:p>
        </p:txBody>
      </p:sp>
      <p:pic>
        <p:nvPicPr>
          <p:cNvPr id="9" name="Grafik 7">
            <a:extLst>
              <a:ext uri="{FF2B5EF4-FFF2-40B4-BE49-F238E27FC236}">
                <a16:creationId xmlns:a16="http://schemas.microsoft.com/office/drawing/2014/main" id="{9EE4C73C-2CF0-6CB6-E4CC-9FEB59CAFD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8467" b="19719"/>
          <a:stretch>
            <a:fillRect/>
          </a:stretch>
        </p:blipFill>
        <p:spPr>
          <a:xfrm>
            <a:off x="5717103" y="4275944"/>
            <a:ext cx="5965371" cy="23181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advTm="7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6A7370CB-48E7-C2B1-8833-5E3972D7E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01C660CD-2687-7DAD-68C4-B66C8E6EB321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78ECE50D-B014-8D88-792E-FA18F2119C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>
                <a:solidFill>
                  <a:srgbClr val="61953D"/>
                </a:solidFill>
                <a:latin typeface="Calibri"/>
              </a:rPr>
              <a:t>Die Insel Nias</a:t>
            </a:r>
            <a:endParaRPr lang="de-DE"/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0894637A-BE4C-F88E-F89E-1E04E783E4CF}"/>
              </a:ext>
            </a:extLst>
          </p:cNvPr>
          <p:cNvSpPr txBox="1"/>
          <p:nvPr/>
        </p:nvSpPr>
        <p:spPr>
          <a:xfrm>
            <a:off x="4015752" y="1541020"/>
            <a:ext cx="3441179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 pitchFamily="34"/>
                <a:ea typeface="Times New Roman" pitchFamily="18"/>
              </a:rPr>
              <a:t>g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Times New Roman" pitchFamily="18"/>
              </a:rPr>
              <a:t>ehört zu Nordsumatra, Indonesien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 pitchFamily="34"/>
                <a:ea typeface="Times New Roman" pitchFamily="18"/>
              </a:rPr>
              <a:t>i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Times New Roman" pitchFamily="18"/>
              </a:rPr>
              <a:t>st 125 km lang, 40 km breit und </a:t>
            </a:r>
            <a:r>
              <a:rPr lang="de-DE" sz="2000" b="0" i="0" u="none" strike="noStrike" kern="1200" cap="none" spc="0" baseline="0">
                <a:solidFill>
                  <a:srgbClr val="202122"/>
                </a:solidFill>
                <a:uFillTx/>
                <a:latin typeface="Arial" pitchFamily="34"/>
              </a:rPr>
              <a:t>5345 km² groß </a:t>
            </a:r>
            <a:endParaRPr lang="de-DE" sz="20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Times New Roman" pitchFamily="18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Times New Roman" pitchFamily="18"/>
              </a:rPr>
              <a:t>ist stark bewaldet und hat ringsherum Sandstrand. 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70F330BD-7201-8013-2581-ED5F2A1C19DF}"/>
              </a:ext>
            </a:extLst>
          </p:cNvPr>
          <p:cNvSpPr txBox="1"/>
          <p:nvPr/>
        </p:nvSpPr>
        <p:spPr>
          <a:xfrm>
            <a:off x="3999960" y="3396822"/>
            <a:ext cx="3441179" cy="2862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202122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ist vulkanischen Ursprungs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202122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hat über 900.000 Einwohner, aber nur eine Augenärztin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>
                <a:solidFill>
                  <a:srgbClr val="202122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Hauptort </a:t>
            </a:r>
            <a:r>
              <a: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Gunungsitoli</a:t>
            </a:r>
            <a:r>
              <a:rPr lang="de-DE" sz="2000" b="0" i="0" u="none" strike="noStrike" kern="0" cap="none" spc="0" baseline="0">
                <a:solidFill>
                  <a:srgbClr val="202122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 </a:t>
            </a:r>
            <a:r>
              <a:rPr lang="de-DE" sz="2000" b="0" i="0" u="none" strike="noStrike" kern="1200" cap="none" spc="0" baseline="0">
                <a:solidFill>
                  <a:srgbClr val="202122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mit 137.732 Einwohnern ist Inselzentrum für Verwaltung und Wirtschaft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0" cap="none" spc="0" baseline="0">
                <a:solidFill>
                  <a:srgbClr val="202122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begrüßt wird man mit </a:t>
            </a:r>
            <a:endParaRPr lang="de-DE" sz="2000" b="0" i="0" u="none" strike="noStrike" kern="1200" cap="none" spc="0" baseline="0">
              <a:solidFill>
                <a:srgbClr val="202122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1D929613-6688-E6A6-D3DF-D9F3BB29A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6627" y="1757824"/>
            <a:ext cx="4285856" cy="426146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8" name="Gerade Verbindung mit Pfeil 3">
            <a:extLst>
              <a:ext uri="{FF2B5EF4-FFF2-40B4-BE49-F238E27FC236}">
                <a16:creationId xmlns:a16="http://schemas.microsoft.com/office/drawing/2014/main" id="{FCB45E1C-7C18-DF8E-1CB0-401568826618}"/>
              </a:ext>
            </a:extLst>
          </p:cNvPr>
          <p:cNvCxnSpPr/>
          <p:nvPr/>
        </p:nvCxnSpPr>
        <p:spPr>
          <a:xfrm flipH="1">
            <a:off x="10697593" y="2867860"/>
            <a:ext cx="765069" cy="545814"/>
          </a:xfrm>
          <a:prstGeom prst="straightConnector1">
            <a:avLst/>
          </a:prstGeom>
          <a:noFill/>
          <a:ln w="50804" cap="flat">
            <a:solidFill>
              <a:srgbClr val="000000"/>
            </a:solidFill>
            <a:prstDash val="solid"/>
            <a:miter/>
            <a:tailEnd type="arrow"/>
          </a:ln>
        </p:spPr>
      </p:cxnSp>
      <p:pic>
        <p:nvPicPr>
          <p:cNvPr id="9" name="Grafik 5">
            <a:extLst>
              <a:ext uri="{FF2B5EF4-FFF2-40B4-BE49-F238E27FC236}">
                <a16:creationId xmlns:a16="http://schemas.microsoft.com/office/drawing/2014/main" id="{CB7E1C1B-9703-2F9D-205D-7C4CF8334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73" y="1555851"/>
            <a:ext cx="3441179" cy="458823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Rechteck 8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3C6FC8C7-42A0-4ED3-2145-58BB3B02B44F}"/>
              </a:ext>
            </a:extLst>
          </p:cNvPr>
          <p:cNvSpPr/>
          <p:nvPr/>
        </p:nvSpPr>
        <p:spPr>
          <a:xfrm>
            <a:off x="3559905" y="6221266"/>
            <a:ext cx="4105153" cy="5232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1" i="0" u="none" strike="noStrike" kern="1200" cap="none" spc="0" baseline="0">
                <a:solidFill>
                  <a:srgbClr val="3B7D23"/>
                </a:solidFill>
                <a:uFillTx/>
                <a:latin typeface="Aptos"/>
              </a:rPr>
              <a:t>Yaahowu</a:t>
            </a:r>
            <a:endParaRPr lang="de-DE" sz="2400" b="1" i="0" u="none" strike="noStrike" kern="1200" cap="none" spc="0" baseline="0">
              <a:solidFill>
                <a:srgbClr val="3B7D23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advTm="7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313F752C-435E-DF77-47F8-F39E82E38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2FB36F12-C23B-BBF9-2E97-4D691DC29602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0AB2E3D1-61AB-97A2-7BC4-4534F8FDE9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>
                <a:solidFill>
                  <a:srgbClr val="61953D"/>
                </a:solidFill>
                <a:latin typeface="Calibri"/>
              </a:rPr>
              <a:t>Landschaft der Insel Nias</a:t>
            </a:r>
            <a:endParaRPr lang="de-DE"/>
          </a:p>
        </p:txBody>
      </p:sp>
      <p:pic>
        <p:nvPicPr>
          <p:cNvPr id="5" name="Grafik 10" descr="Ein Bild, das draußen, Wolke, Küste, Himmel enthält.&#10;&#10;Automatisch generierte Beschreibung">
            <a:extLst>
              <a:ext uri="{FF2B5EF4-FFF2-40B4-BE49-F238E27FC236}">
                <a16:creationId xmlns:a16="http://schemas.microsoft.com/office/drawing/2014/main" id="{246F8ECC-1A5D-4B84-2411-4162B3F19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410" y="3258436"/>
            <a:ext cx="4572000" cy="3429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fik 14" descr="Ein Bild, das draußen, Wolke, Himmel, Vegetation enthält.&#10;&#10;Automatisch generierte Beschreibung">
            <a:extLst>
              <a:ext uri="{FF2B5EF4-FFF2-40B4-BE49-F238E27FC236}">
                <a16:creationId xmlns:a16="http://schemas.microsoft.com/office/drawing/2014/main" id="{A83BF48D-812A-4673-1525-DA7F6C4A7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667" y="1605165"/>
            <a:ext cx="3990843" cy="29931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fik 16" descr="Ein Bild, das draußen, Wolke, Himmel, Baum enthält.&#10;&#10;Automatisch generierte Beschreibung">
            <a:extLst>
              <a:ext uri="{FF2B5EF4-FFF2-40B4-BE49-F238E27FC236}">
                <a16:creationId xmlns:a16="http://schemas.microsoft.com/office/drawing/2014/main" id="{01A654A5-0FB0-CEE3-9877-8D53D1225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16" y="1548618"/>
            <a:ext cx="3442716" cy="45902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hteck 20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FD1597CF-8DB0-6953-DF5E-3DE0D63E76B2}"/>
              </a:ext>
            </a:extLst>
          </p:cNvPr>
          <p:cNvSpPr/>
          <p:nvPr/>
        </p:nvSpPr>
        <p:spPr>
          <a:xfrm>
            <a:off x="354704" y="6225683"/>
            <a:ext cx="3155539" cy="40011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Reisfelder</a:t>
            </a:r>
          </a:p>
        </p:txBody>
      </p:sp>
      <p:sp>
        <p:nvSpPr>
          <p:cNvPr id="9" name="Rechteck 21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C2687247-C629-41B2-6E1D-4BB7A70E77DA}"/>
              </a:ext>
            </a:extLst>
          </p:cNvPr>
          <p:cNvSpPr/>
          <p:nvPr/>
        </p:nvSpPr>
        <p:spPr>
          <a:xfrm>
            <a:off x="4022308" y="2715886"/>
            <a:ext cx="3155539" cy="40011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Meerblick</a:t>
            </a:r>
          </a:p>
        </p:txBody>
      </p:sp>
      <p:sp>
        <p:nvSpPr>
          <p:cNvPr id="10" name="Rechteck 22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608BB20E-7CD1-0711-DECB-E18593FE76DF}"/>
              </a:ext>
            </a:extLst>
          </p:cNvPr>
          <p:cNvSpPr/>
          <p:nvPr/>
        </p:nvSpPr>
        <p:spPr>
          <a:xfrm>
            <a:off x="8496586" y="4772884"/>
            <a:ext cx="3155539" cy="40011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viel Grün</a:t>
            </a:r>
          </a:p>
        </p:txBody>
      </p:sp>
    </p:spTree>
  </p:cSld>
  <p:clrMapOvr>
    <a:masterClrMapping/>
  </p:clrMapOvr>
  <p:transition advTm="7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8B9B72BD-FEFE-35C7-CC4C-E5F84A5B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09342DFC-2876-A275-012D-F7647C6E0C7A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93138E9D-1EE3-A953-67D8-7C798BA9BE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 dirty="0">
                <a:solidFill>
                  <a:srgbClr val="61953D"/>
                </a:solidFill>
                <a:latin typeface="Calibri"/>
              </a:rPr>
              <a:t>Ausbildungszentrum Oni </a:t>
            </a:r>
            <a:r>
              <a:rPr lang="de-DE" sz="2800" b="1" dirty="0" err="1">
                <a:solidFill>
                  <a:srgbClr val="61953D"/>
                </a:solidFill>
                <a:latin typeface="Calibri"/>
              </a:rPr>
              <a:t>Pedistra</a:t>
            </a:r>
            <a:r>
              <a:rPr lang="de-DE" sz="2800" b="1" dirty="0">
                <a:solidFill>
                  <a:srgbClr val="61953D"/>
                </a:solidFill>
                <a:latin typeface="Calibri"/>
              </a:rPr>
              <a:t> auf der Insel Nias</a:t>
            </a:r>
            <a:endParaRPr lang="de-DE" dirty="0"/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B84E9CF-DC52-19D4-9623-7BC8D2E704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088"/>
          <a:stretch>
            <a:fillRect/>
          </a:stretch>
        </p:blipFill>
        <p:spPr>
          <a:xfrm>
            <a:off x="477673" y="1757824"/>
            <a:ext cx="4965283" cy="42075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fik 16" descr="Ein Bild, das Text, draußen, Himmel, Baum enthält.&#10;&#10;Automatisch generierte Beschreibung">
            <a:extLst>
              <a:ext uri="{FF2B5EF4-FFF2-40B4-BE49-F238E27FC236}">
                <a16:creationId xmlns:a16="http://schemas.microsoft.com/office/drawing/2014/main" id="{A6148DD5-3E94-9200-D379-1B053098B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811" y="2519720"/>
            <a:ext cx="6253663" cy="3439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tel 2">
            <a:extLst>
              <a:ext uri="{FF2B5EF4-FFF2-40B4-BE49-F238E27FC236}">
                <a16:creationId xmlns:a16="http://schemas.microsoft.com/office/drawing/2014/main" id="{427EB86B-8A20-9137-7CB4-E1A71C8AB848}"/>
              </a:ext>
            </a:extLst>
          </p:cNvPr>
          <p:cNvSpPr txBox="1"/>
          <p:nvPr/>
        </p:nvSpPr>
        <p:spPr>
          <a:xfrm>
            <a:off x="6119759" y="1883554"/>
            <a:ext cx="4733364" cy="510436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Das fertiggestellte Gebäude 2023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2A9C5240-4E76-218D-520A-695DE0D98453}"/>
              </a:ext>
            </a:extLst>
          </p:cNvPr>
          <p:cNvSpPr txBox="1"/>
          <p:nvPr/>
        </p:nvSpPr>
        <p:spPr>
          <a:xfrm>
            <a:off x="601016" y="6094411"/>
            <a:ext cx="4951146" cy="5794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 fontScale="92500"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Der Rohbau des Ausbildungszentrums 2022</a:t>
            </a:r>
          </a:p>
        </p:txBody>
      </p:sp>
    </p:spTree>
  </p:cSld>
  <p:clrMapOvr>
    <a:masterClrMapping/>
  </p:clrMapOvr>
  <p:transition advTm="7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E9D784A3-6321-92B6-804F-68DC5DFD4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3D7D3F66-409D-4C10-C6EE-78AADF3E46E4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2CE31DAB-8EE1-77E3-2156-E5DCC8ACE1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 dirty="0">
                <a:solidFill>
                  <a:srgbClr val="61953D"/>
                </a:solidFill>
                <a:latin typeface="Calibri"/>
              </a:rPr>
              <a:t>Ausbildungszentrum Oni </a:t>
            </a:r>
            <a:r>
              <a:rPr lang="de-DE" sz="2800" b="1" dirty="0" err="1">
                <a:solidFill>
                  <a:srgbClr val="61953D"/>
                </a:solidFill>
                <a:latin typeface="Calibri"/>
              </a:rPr>
              <a:t>Pedistra</a:t>
            </a:r>
            <a:r>
              <a:rPr lang="de-DE" sz="2800" b="1" dirty="0">
                <a:solidFill>
                  <a:srgbClr val="61953D"/>
                </a:solidFill>
                <a:latin typeface="Calibri"/>
              </a:rPr>
              <a:t> auf der Insel Nias</a:t>
            </a:r>
            <a:endParaRPr lang="de-DE" dirty="0"/>
          </a:p>
        </p:txBody>
      </p:sp>
      <p:pic>
        <p:nvPicPr>
          <p:cNvPr id="5" name="Grafik 2">
            <a:extLst>
              <a:ext uri="{FF2B5EF4-FFF2-40B4-BE49-F238E27FC236}">
                <a16:creationId xmlns:a16="http://schemas.microsoft.com/office/drawing/2014/main" id="{33721DAA-64AC-191F-5412-F4EBD64B4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48" y="1555842"/>
            <a:ext cx="6435044" cy="48262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fik 3">
            <a:extLst>
              <a:ext uri="{FF2B5EF4-FFF2-40B4-BE49-F238E27FC236}">
                <a16:creationId xmlns:a16="http://schemas.microsoft.com/office/drawing/2014/main" id="{44C49B46-281F-4754-D757-88B6758AA6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12" r="48323" b="20173"/>
          <a:stretch>
            <a:fillRect/>
          </a:stretch>
        </p:blipFill>
        <p:spPr>
          <a:xfrm>
            <a:off x="7869143" y="2963844"/>
            <a:ext cx="2675013" cy="27302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tel 2">
            <a:extLst>
              <a:ext uri="{FF2B5EF4-FFF2-40B4-BE49-F238E27FC236}">
                <a16:creationId xmlns:a16="http://schemas.microsoft.com/office/drawing/2014/main" id="{8917270B-D2A0-0143-9E26-6F74193BE893}"/>
              </a:ext>
            </a:extLst>
          </p:cNvPr>
          <p:cNvSpPr txBox="1"/>
          <p:nvPr/>
        </p:nvSpPr>
        <p:spPr>
          <a:xfrm>
            <a:off x="7106723" y="1399536"/>
            <a:ext cx="4232023" cy="13974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2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Die ersten Kinder und Jugendlichen werden 2023 aufgenommen.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C357D99-734C-BC4C-042B-E191EA1F5CCB}"/>
              </a:ext>
            </a:extLst>
          </p:cNvPr>
          <p:cNvSpPr txBox="1"/>
          <p:nvPr/>
        </p:nvSpPr>
        <p:spPr>
          <a:xfrm>
            <a:off x="7836956" y="5822570"/>
            <a:ext cx="2804473" cy="5595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9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Frau Darni, die Leiterin des Ausbildungszentrums</a:t>
            </a:r>
          </a:p>
        </p:txBody>
      </p:sp>
    </p:spTree>
  </p:cSld>
  <p:clrMapOvr>
    <a:masterClrMapping/>
  </p:clrMapOvr>
  <p:transition advTm="7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34A2B146-8542-DC79-7A3B-42F8C6A86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49985523-875E-9C69-5563-CAA5DA342BEA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pic>
        <p:nvPicPr>
          <p:cNvPr id="5" name="Grafik 5" descr="Ein Bild, das draußen, Himmel, Baum, Kleidung enthält.&#10;&#10;Automatisch generierte Beschreibung">
            <a:extLst>
              <a:ext uri="{FF2B5EF4-FFF2-40B4-BE49-F238E27FC236}">
                <a16:creationId xmlns:a16="http://schemas.microsoft.com/office/drawing/2014/main" id="{AAC229D8-AF3B-43D1-F86A-27E6CDD5A1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21" t="4374" r="13940" b="23245"/>
          <a:stretch>
            <a:fillRect/>
          </a:stretch>
        </p:blipFill>
        <p:spPr>
          <a:xfrm>
            <a:off x="489271" y="1555851"/>
            <a:ext cx="5454329" cy="37226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fik 3" descr="Ein Bild, das Kleidung, Person, draußen, Schuhwerk enthält.&#10;&#10;Automatisch generierte Beschreibung">
            <a:extLst>
              <a:ext uri="{FF2B5EF4-FFF2-40B4-BE49-F238E27FC236}">
                <a16:creationId xmlns:a16="http://schemas.microsoft.com/office/drawing/2014/main" id="{7727CC44-D579-2B81-80AF-2E09F41B5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71" y="4657626"/>
            <a:ext cx="2754672" cy="2066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Rechteck 2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511215B1-A9B5-78CB-30B3-386114ED67E4}"/>
              </a:ext>
            </a:extLst>
          </p:cNvPr>
          <p:cNvSpPr/>
          <p:nvPr/>
        </p:nvSpPr>
        <p:spPr>
          <a:xfrm>
            <a:off x="3101395" y="5227672"/>
            <a:ext cx="3049343" cy="163121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Feierliche Eröffnung des Ausbildungszentrums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 November 2023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 mehr als 500 Gästen, u.a. aus Deutschland</a:t>
            </a:r>
            <a:endParaRPr lang="de-DE" sz="2000" i="0" u="none" strike="noStrike" kern="120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16A2176-3D08-0528-9BA5-24ABF102A1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 dirty="0">
                <a:solidFill>
                  <a:srgbClr val="61953D"/>
                </a:solidFill>
                <a:latin typeface="Calibri"/>
              </a:rPr>
              <a:t>Ausbildungszentrum Oni </a:t>
            </a:r>
            <a:r>
              <a:rPr lang="de-DE" sz="2800" b="1" dirty="0" err="1">
                <a:solidFill>
                  <a:srgbClr val="61953D"/>
                </a:solidFill>
                <a:latin typeface="Calibri"/>
              </a:rPr>
              <a:t>Pedistra</a:t>
            </a:r>
            <a:r>
              <a:rPr lang="de-DE" sz="2800" b="1" dirty="0">
                <a:solidFill>
                  <a:srgbClr val="61953D"/>
                </a:solidFill>
                <a:latin typeface="Calibri"/>
              </a:rPr>
              <a:t> auf der Insel Nias</a:t>
            </a:r>
            <a:endParaRPr lang="de-DE" dirty="0"/>
          </a:p>
        </p:txBody>
      </p:sp>
      <p:pic>
        <p:nvPicPr>
          <p:cNvPr id="14" name="Grafik 15" descr="Ein Bild, das Zelt, Überdachung, Kleidung, Menschen enthält.&#10;&#10;Automatisch generierte Beschreibung">
            <a:extLst>
              <a:ext uri="{FF2B5EF4-FFF2-40B4-BE49-F238E27FC236}">
                <a16:creationId xmlns:a16="http://schemas.microsoft.com/office/drawing/2014/main" id="{7FB1BE3A-0014-C583-D28E-D093B82B26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932" b="6572"/>
          <a:stretch>
            <a:fillRect/>
          </a:stretch>
        </p:blipFill>
        <p:spPr>
          <a:xfrm>
            <a:off x="6078411" y="1558443"/>
            <a:ext cx="5634169" cy="25563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Grafik 2" descr="Ein Bild, das Text, Person, Schild, Kleidung enthält.&#10;&#10;Automatisch generierte Beschreibung">
            <a:extLst>
              <a:ext uri="{FF2B5EF4-FFF2-40B4-BE49-F238E27FC236}">
                <a16:creationId xmlns:a16="http://schemas.microsoft.com/office/drawing/2014/main" id="{E2660C69-9B9B-25EE-D8F4-B94F2C50B0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418" b="14996"/>
          <a:stretch>
            <a:fillRect/>
          </a:stretch>
        </p:blipFill>
        <p:spPr>
          <a:xfrm>
            <a:off x="6096000" y="4310871"/>
            <a:ext cx="5586475" cy="241275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advTm="7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CED0E558-9E66-4114-71DB-B4ACCA728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E78B91A4-3EA0-7A1A-D265-AB5E8988B77D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pic>
        <p:nvPicPr>
          <p:cNvPr id="5" name="Grafik 2" descr="Ein Bild, das Kleidung, Person, Menschliches Gesicht, Frau enthält.&#10;&#10;Automatisch generierte Beschreibung">
            <a:extLst>
              <a:ext uri="{FF2B5EF4-FFF2-40B4-BE49-F238E27FC236}">
                <a16:creationId xmlns:a16="http://schemas.microsoft.com/office/drawing/2014/main" id="{1087A41B-7D99-BE81-8C08-B7BBC4E520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4"/>
          <a:stretch>
            <a:fillRect/>
          </a:stretch>
        </p:blipFill>
        <p:spPr>
          <a:xfrm>
            <a:off x="8232969" y="2674670"/>
            <a:ext cx="3254826" cy="39481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fik 12" descr="Ein Bild, das Kleidung, Schuhwerk, Gebäude, Person enthält.&#10;&#10;Automatisch generierte Beschreibung">
            <a:extLst>
              <a:ext uri="{FF2B5EF4-FFF2-40B4-BE49-F238E27FC236}">
                <a16:creationId xmlns:a16="http://schemas.microsoft.com/office/drawing/2014/main" id="{7525F0A7-4992-D9C3-BAAB-1DBD642695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598" r="7473" b="13205"/>
          <a:stretch>
            <a:fillRect/>
          </a:stretch>
        </p:blipFill>
        <p:spPr>
          <a:xfrm>
            <a:off x="613942" y="1418398"/>
            <a:ext cx="7149870" cy="43000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hteck 3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F0B67CA0-31E0-ADD4-11D4-2B08D9FEED13}"/>
              </a:ext>
            </a:extLst>
          </p:cNvPr>
          <p:cNvSpPr/>
          <p:nvPr/>
        </p:nvSpPr>
        <p:spPr>
          <a:xfrm>
            <a:off x="1754672" y="5718488"/>
            <a:ext cx="4718733" cy="101566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dirty="0">
                <a:solidFill>
                  <a:srgbClr val="000000"/>
                </a:solidFill>
                <a:latin typeface="Aptos"/>
              </a:rPr>
              <a:t>Feierliche Eröffnung</a:t>
            </a:r>
            <a:r>
              <a:rPr lang="de-DE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mit einem Auftritt der ersten Kinder und Jugendlichen des Ausbildungszentrums</a:t>
            </a:r>
          </a:p>
        </p:txBody>
      </p:sp>
      <p:sp>
        <p:nvSpPr>
          <p:cNvPr id="9" name="Rechteck 5" descr="Die Hildesheimer Blindenmission fördert &#10;in Kooperation mit Partnern im In- und Ausland blinde Kinder und Jugendliche&#10;in besonders armen Regionen Südostasiens.&#10;&#10;Besuchen Sie uns im Internet unter&#10;www.h-bm.de&#10;" title="Über uns">
            <a:extLst>
              <a:ext uri="{FF2B5EF4-FFF2-40B4-BE49-F238E27FC236}">
                <a16:creationId xmlns:a16="http://schemas.microsoft.com/office/drawing/2014/main" id="{6229C79F-91E5-D36B-1CFD-2A97988D5E89}"/>
              </a:ext>
            </a:extLst>
          </p:cNvPr>
          <p:cNvSpPr/>
          <p:nvPr/>
        </p:nvSpPr>
        <p:spPr>
          <a:xfrm>
            <a:off x="8008184" y="1591970"/>
            <a:ext cx="3704397" cy="101566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…und einer Rede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von </a:t>
            </a:r>
            <a:r>
              <a:rPr lang="de-DE" sz="2000" b="1" dirty="0" err="1">
                <a:solidFill>
                  <a:srgbClr val="000000"/>
                </a:solidFill>
                <a:latin typeface="Aptos"/>
              </a:rPr>
              <a:t>Febiarni</a:t>
            </a:r>
            <a:r>
              <a:rPr lang="de-DE" sz="2000" b="1" dirty="0">
                <a:solidFill>
                  <a:srgbClr val="000000"/>
                </a:solidFill>
                <a:latin typeface="Aptos"/>
              </a:rPr>
              <a:t>, einer Schülerin von Oni </a:t>
            </a:r>
            <a:r>
              <a:rPr lang="de-DE" sz="2000" b="1" dirty="0" err="1">
                <a:solidFill>
                  <a:srgbClr val="000000"/>
                </a:solidFill>
                <a:latin typeface="Aptos"/>
              </a:rPr>
              <a:t>Pedistra</a:t>
            </a:r>
            <a:endParaRPr lang="de-DE" sz="2000" b="1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92048E7-9C09-B4BC-1B11-1A512DDB5B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 dirty="0">
                <a:solidFill>
                  <a:srgbClr val="61953D"/>
                </a:solidFill>
                <a:latin typeface="Calibri"/>
              </a:rPr>
              <a:t>Ausbildungszentrum Oni </a:t>
            </a:r>
            <a:r>
              <a:rPr lang="de-DE" sz="2800" b="1" dirty="0" err="1">
                <a:solidFill>
                  <a:srgbClr val="61953D"/>
                </a:solidFill>
                <a:latin typeface="Calibri"/>
              </a:rPr>
              <a:t>Pedistra</a:t>
            </a:r>
            <a:r>
              <a:rPr lang="de-DE" sz="2800" b="1" dirty="0">
                <a:solidFill>
                  <a:srgbClr val="61953D"/>
                </a:solidFill>
                <a:latin typeface="Calibri"/>
              </a:rPr>
              <a:t> auf der Insel Nias</a:t>
            </a:r>
            <a:endParaRPr lang="de-DE" dirty="0"/>
          </a:p>
        </p:txBody>
      </p:sp>
    </p:spTree>
  </p:cSld>
  <p:clrMapOvr>
    <a:masterClrMapping/>
  </p:clrMapOvr>
  <p:transition advTm="7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2DCEDEA0-83B9-08C4-17A7-2FA86A473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4076AB1B-6813-74B5-A09F-5466193F6DF2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C59E0735-0546-722D-C56B-8365443C4C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>
                <a:solidFill>
                  <a:srgbClr val="61953D"/>
                </a:solidFill>
                <a:latin typeface="Calibri"/>
              </a:rPr>
              <a:t>Ausbildungszentrum Oni Pedistra auf der Insel Nias</a:t>
            </a:r>
            <a:endParaRPr lang="de-DE"/>
          </a:p>
        </p:txBody>
      </p:sp>
      <p:pic>
        <p:nvPicPr>
          <p:cNvPr id="5" name="Grafik 10" descr="Ein Bild, das Kleidung, Person, Menschliches Gesicht, Im Haus enthält.&#10;&#10;KI-generierte Inhalte können fehlerhaft sein.">
            <a:extLst>
              <a:ext uri="{FF2B5EF4-FFF2-40B4-BE49-F238E27FC236}">
                <a16:creationId xmlns:a16="http://schemas.microsoft.com/office/drawing/2014/main" id="{91C6E273-7DD4-B9C6-6578-61E8DEDF9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6" y="1555851"/>
            <a:ext cx="6760476" cy="50703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fik 16" descr="Ein Bild, das Kleidung, Person, Menschliches Gesicht, Junge enthält.&#10;&#10;KI-generierte Inhalte können fehlerhaft sein.">
            <a:extLst>
              <a:ext uri="{FF2B5EF4-FFF2-40B4-BE49-F238E27FC236}">
                <a16:creationId xmlns:a16="http://schemas.microsoft.com/office/drawing/2014/main" id="{6A8A2CE7-AD5C-9529-4948-CBC953382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4167" y="1667194"/>
            <a:ext cx="3725017" cy="49666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feld 17">
            <a:extLst>
              <a:ext uri="{FF2B5EF4-FFF2-40B4-BE49-F238E27FC236}">
                <a16:creationId xmlns:a16="http://schemas.microsoft.com/office/drawing/2014/main" id="{B3A76538-5632-9AF3-2880-D139CC9C834E}"/>
              </a:ext>
            </a:extLst>
          </p:cNvPr>
          <p:cNvSpPr txBox="1"/>
          <p:nvPr/>
        </p:nvSpPr>
        <p:spPr>
          <a:xfrm>
            <a:off x="9656675" y="5310449"/>
            <a:ext cx="1905713" cy="1323439"/>
          </a:xfrm>
          <a:prstGeom prst="rect">
            <a:avLst/>
          </a:prstGeom>
          <a:solidFill>
            <a:schemeClr val="bg1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Seitdem sind einige Kinder und Jugendliche dazugekommen.</a:t>
            </a:r>
          </a:p>
        </p:txBody>
      </p:sp>
    </p:spTree>
  </p:cSld>
  <p:clrMapOvr>
    <a:masterClrMapping/>
  </p:clrMapOvr>
  <p:transition advTm="7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5" descr="Ein Bild, das draußen, Himmel, Wolke, Baum enthält.&#10;&#10;KI-generierte Inhalte können fehlerhaft sein.">
            <a:extLst>
              <a:ext uri="{FF2B5EF4-FFF2-40B4-BE49-F238E27FC236}">
                <a16:creationId xmlns:a16="http://schemas.microsoft.com/office/drawing/2014/main" id="{E8EE4AC4-F887-6192-4C1B-F395EEA28E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798" r="4158" b="20703"/>
          <a:stretch>
            <a:fillRect/>
          </a:stretch>
        </p:blipFill>
        <p:spPr>
          <a:xfrm>
            <a:off x="4185919" y="3010994"/>
            <a:ext cx="7496553" cy="36663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Grafik 4">
            <a:extLst>
              <a:ext uri="{FF2B5EF4-FFF2-40B4-BE49-F238E27FC236}">
                <a16:creationId xmlns:a16="http://schemas.microsoft.com/office/drawing/2014/main" id="{D9320772-BE1A-AC44-ABAE-1DC9D82F8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FDF1FB11-FDD2-9EDC-863F-16585EC8F0B8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0FC7ACDE-8D1F-97AA-DF41-EEB3B936B9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>
                <a:solidFill>
                  <a:srgbClr val="61953D"/>
                </a:solidFill>
                <a:latin typeface="Calibri"/>
              </a:rPr>
              <a:t>Ausbildungszentrum Oni Pedistra auf der Insel Nias</a:t>
            </a:r>
            <a:endParaRPr lang="de-DE"/>
          </a:p>
        </p:txBody>
      </p:sp>
      <p:pic>
        <p:nvPicPr>
          <p:cNvPr id="6" name="Grafik 14" descr="Ein Bild, das draußen, Himmel, Baum, Haus enthält.&#10;&#10;KI-generierte Inhalte können fehlerhaft sein.">
            <a:extLst>
              <a:ext uri="{FF2B5EF4-FFF2-40B4-BE49-F238E27FC236}">
                <a16:creationId xmlns:a16="http://schemas.microsoft.com/office/drawing/2014/main" id="{1840E0B8-12F4-9A23-B7BA-2CE4DA4247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038" t="18721" r="2241" b="26157"/>
          <a:stretch>
            <a:fillRect/>
          </a:stretch>
        </p:blipFill>
        <p:spPr>
          <a:xfrm>
            <a:off x="509527" y="1453175"/>
            <a:ext cx="5058154" cy="283654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feld 22">
            <a:extLst>
              <a:ext uri="{FF2B5EF4-FFF2-40B4-BE49-F238E27FC236}">
                <a16:creationId xmlns:a16="http://schemas.microsoft.com/office/drawing/2014/main" id="{841E30C9-ECD7-15F3-DC08-9215C526CF9A}"/>
              </a:ext>
            </a:extLst>
          </p:cNvPr>
          <p:cNvSpPr txBox="1"/>
          <p:nvPr/>
        </p:nvSpPr>
        <p:spPr>
          <a:xfrm>
            <a:off x="509527" y="4743105"/>
            <a:ext cx="332155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Zum Hauptgebäude mit den Mädchenschlafsälen, Klassenzimmer / Aufenthaltsraum und Küche…</a:t>
            </a:r>
          </a:p>
        </p:txBody>
      </p:sp>
      <p:sp>
        <p:nvSpPr>
          <p:cNvPr id="13" name="Textfeld 22">
            <a:extLst>
              <a:ext uri="{FF2B5EF4-FFF2-40B4-BE49-F238E27FC236}">
                <a16:creationId xmlns:a16="http://schemas.microsoft.com/office/drawing/2014/main" id="{1D307BF7-03AB-5006-0692-C10D18E7366A}"/>
              </a:ext>
            </a:extLst>
          </p:cNvPr>
          <p:cNvSpPr txBox="1"/>
          <p:nvPr/>
        </p:nvSpPr>
        <p:spPr>
          <a:xfrm>
            <a:off x="6624321" y="2163563"/>
            <a:ext cx="3705394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dirty="0">
                <a:solidFill>
                  <a:srgbClr val="000000"/>
                </a:solidFill>
                <a:latin typeface="Calibri"/>
              </a:rPr>
              <a:t>… ist ein Nebengebäude mit den Jungenschlafsälen gekommen</a:t>
            </a: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ransition advTm="7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id="{2CBF124C-67A0-217C-CF7A-53C0170FC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erade Verbindung 7">
            <a:extLst>
              <a:ext uri="{FF2B5EF4-FFF2-40B4-BE49-F238E27FC236}">
                <a16:creationId xmlns:a16="http://schemas.microsoft.com/office/drawing/2014/main" id="{6DB00936-3147-C24B-8645-A3A50E115C4F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4" name="Titel 1">
            <a:extLst>
              <a:ext uri="{FF2B5EF4-FFF2-40B4-BE49-F238E27FC236}">
                <a16:creationId xmlns:a16="http://schemas.microsoft.com/office/drawing/2014/main" id="{186D8115-4019-5215-11B4-6DF9D3C9C9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9419" y="432264"/>
            <a:ext cx="10515600" cy="1325559"/>
          </a:xfrm>
        </p:spPr>
        <p:txBody>
          <a:bodyPr/>
          <a:lstStyle/>
          <a:p>
            <a:pPr lvl="0"/>
            <a:r>
              <a:rPr lang="de-DE" sz="2800" b="1" dirty="0">
                <a:solidFill>
                  <a:srgbClr val="61953D"/>
                </a:solidFill>
                <a:latin typeface="Calibri"/>
              </a:rPr>
              <a:t>Ausbildungszentrum Oni </a:t>
            </a:r>
            <a:r>
              <a:rPr lang="de-DE" sz="2800" b="1" dirty="0" err="1">
                <a:solidFill>
                  <a:srgbClr val="61953D"/>
                </a:solidFill>
                <a:latin typeface="Calibri"/>
              </a:rPr>
              <a:t>Pedistra</a:t>
            </a:r>
            <a:r>
              <a:rPr lang="de-DE" sz="2800" b="1" dirty="0">
                <a:solidFill>
                  <a:srgbClr val="61953D"/>
                </a:solidFill>
                <a:latin typeface="Calibri"/>
              </a:rPr>
              <a:t> auf der Insel Nias</a:t>
            </a:r>
            <a:endParaRPr lang="de-DE" dirty="0"/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DB60CB6C-E9EF-69EA-33EF-B87B26E15D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64" t="3994" r="10917" b="14849"/>
          <a:stretch>
            <a:fillRect/>
          </a:stretch>
        </p:blipFill>
        <p:spPr>
          <a:xfrm flipH="1">
            <a:off x="803218" y="1485040"/>
            <a:ext cx="4018778" cy="5214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feld 10">
            <a:extLst>
              <a:ext uri="{FF2B5EF4-FFF2-40B4-BE49-F238E27FC236}">
                <a16:creationId xmlns:a16="http://schemas.microsoft.com/office/drawing/2014/main" id="{D3083D1D-526B-1586-0B02-1CAFBFFC3983}"/>
              </a:ext>
            </a:extLst>
          </p:cNvPr>
          <p:cNvSpPr txBox="1"/>
          <p:nvPr/>
        </p:nvSpPr>
        <p:spPr>
          <a:xfrm>
            <a:off x="5306966" y="2325324"/>
            <a:ext cx="5908157" cy="2554540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Angebote des Ausbildungszentrums: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- Trainings in Orientierung und Mobilität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- gezielte Förderung von Fähigkeiten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- Unterstützung bei der Berufsfindung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- Kurzausbildung in einem blindengerechten Beruf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- Vermittlung an Arbeitgeber*innen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A7F6D989-641B-A049-6624-BC631017DED1}"/>
              </a:ext>
            </a:extLst>
          </p:cNvPr>
          <p:cNvSpPr txBox="1"/>
          <p:nvPr/>
        </p:nvSpPr>
        <p:spPr>
          <a:xfrm>
            <a:off x="4821996" y="6053300"/>
            <a:ext cx="4637306" cy="64633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Kurzausbildung als Masseur*in, Verkäufer*in oder Kokosnusskletterin/-kletterer</a:t>
            </a:r>
          </a:p>
        </p:txBody>
      </p:sp>
    </p:spTree>
  </p:cSld>
  <p:clrMapOvr>
    <a:masterClrMapping/>
  </p:clrMapOvr>
  <p:transition advTm="7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5">
            <a:extLst>
              <a:ext uri="{FF2B5EF4-FFF2-40B4-BE49-F238E27FC236}">
                <a16:creationId xmlns:a16="http://schemas.microsoft.com/office/drawing/2014/main" id="{86CAF2AC-3895-7D0E-FA80-E0AA92BCCE2D}"/>
              </a:ext>
            </a:extLst>
          </p:cNvPr>
          <p:cNvSpPr/>
          <p:nvPr/>
        </p:nvSpPr>
        <p:spPr>
          <a:xfrm>
            <a:off x="477673" y="1555851"/>
            <a:ext cx="5575936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Hildesheimer Blindenmission fördert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Kooperation mit Partnern im In- und Ausland blinde Kinder und Jugendliche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besonders armen Regionen Südostasiens.</a:t>
            </a:r>
          </a:p>
        </p:txBody>
      </p:sp>
      <p:sp>
        <p:nvSpPr>
          <p:cNvPr id="3" name="Textfeld 6">
            <a:extLst>
              <a:ext uri="{FF2B5EF4-FFF2-40B4-BE49-F238E27FC236}">
                <a16:creationId xmlns:a16="http://schemas.microsoft.com/office/drawing/2014/main" id="{FDDE92A1-D608-403C-E1F6-DB03235A048D}"/>
              </a:ext>
            </a:extLst>
          </p:cNvPr>
          <p:cNvSpPr txBox="1"/>
          <p:nvPr/>
        </p:nvSpPr>
        <p:spPr>
          <a:xfrm>
            <a:off x="1988187" y="6262187"/>
            <a:ext cx="1713226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 dirty="0"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www.h-bm.de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251AC4CE-2806-19F1-B5A8-F63587B32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771" y="158374"/>
            <a:ext cx="1658703" cy="139747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5" name="Gerade Verbindung 10">
            <a:extLst>
              <a:ext uri="{FF2B5EF4-FFF2-40B4-BE49-F238E27FC236}">
                <a16:creationId xmlns:a16="http://schemas.microsoft.com/office/drawing/2014/main" id="{B7FA140A-EFB5-300A-1023-C70A5D9B302A}"/>
              </a:ext>
            </a:extLst>
          </p:cNvPr>
          <p:cNvCxnSpPr/>
          <p:nvPr/>
        </p:nvCxnSpPr>
        <p:spPr>
          <a:xfrm>
            <a:off x="477673" y="1339047"/>
            <a:ext cx="11204811" cy="0"/>
          </a:xfrm>
          <a:prstGeom prst="straightConnector1">
            <a:avLst/>
          </a:prstGeom>
          <a:noFill/>
          <a:ln w="38103" cap="flat">
            <a:solidFill>
              <a:srgbClr val="61953D"/>
            </a:solidFill>
            <a:prstDash val="solid"/>
            <a:miter/>
          </a:ln>
        </p:spPr>
      </p:cxnSp>
      <p:sp>
        <p:nvSpPr>
          <p:cNvPr id="6" name="Textfeld 11">
            <a:extLst>
              <a:ext uri="{FF2B5EF4-FFF2-40B4-BE49-F238E27FC236}">
                <a16:creationId xmlns:a16="http://schemas.microsoft.com/office/drawing/2014/main" id="{4C93D616-9E46-7B9B-9C9C-AD89691DD69B}"/>
              </a:ext>
            </a:extLst>
          </p:cNvPr>
          <p:cNvSpPr txBox="1"/>
          <p:nvPr/>
        </p:nvSpPr>
        <p:spPr>
          <a:xfrm>
            <a:off x="450360" y="692722"/>
            <a:ext cx="802367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1" i="0" u="none" strike="noStrike" kern="1200" cap="none" spc="0" baseline="0" dirty="0">
                <a:solidFill>
                  <a:srgbClr val="61953D"/>
                </a:solidFill>
                <a:uFillTx/>
                <a:latin typeface="Aptos"/>
              </a:rPr>
              <a:t>Die Hildesheimer Blindenmission e.V.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F4745A9-8F4A-0967-BF4D-0A52B113094F}"/>
              </a:ext>
            </a:extLst>
          </p:cNvPr>
          <p:cNvSpPr/>
          <p:nvPr/>
        </p:nvSpPr>
        <p:spPr>
          <a:xfrm>
            <a:off x="612777" y="3636934"/>
            <a:ext cx="4971489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Schul- und Berufsausbildung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Förderung der Berufschancen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Hilfe zur Selbsthilfe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Förderung der gesellschaftlichen Teilhabe</a:t>
            </a:r>
          </a:p>
        </p:txBody>
      </p:sp>
      <p:sp>
        <p:nvSpPr>
          <p:cNvPr id="12" name="Textfeld 15">
            <a:extLst>
              <a:ext uri="{FF2B5EF4-FFF2-40B4-BE49-F238E27FC236}">
                <a16:creationId xmlns:a16="http://schemas.microsoft.com/office/drawing/2014/main" id="{5D24D941-1B98-F8E9-7E7F-0DA9DB4667EF}"/>
              </a:ext>
            </a:extLst>
          </p:cNvPr>
          <p:cNvSpPr txBox="1"/>
          <p:nvPr/>
        </p:nvSpPr>
        <p:spPr>
          <a:xfrm>
            <a:off x="450360" y="3236824"/>
            <a:ext cx="5133906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 dirty="0"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Unsere Ziele für blinde Kinder und Jugendliche</a:t>
            </a:r>
          </a:p>
        </p:txBody>
      </p:sp>
      <p:sp>
        <p:nvSpPr>
          <p:cNvPr id="13" name="Rechteck 16">
            <a:extLst>
              <a:ext uri="{FF2B5EF4-FFF2-40B4-BE49-F238E27FC236}">
                <a16:creationId xmlns:a16="http://schemas.microsoft.com/office/drawing/2014/main" id="{5DBA48C7-C608-B3E5-E018-9BF9246CA5AD}"/>
              </a:ext>
            </a:extLst>
          </p:cNvPr>
          <p:cNvSpPr/>
          <p:nvPr/>
        </p:nvSpPr>
        <p:spPr>
          <a:xfrm>
            <a:off x="450360" y="5457392"/>
            <a:ext cx="4971489" cy="70788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1" i="0" u="none" strike="noStrike" kern="1200" cap="none" spc="0" baseline="0" dirty="0">
                <a:solidFill>
                  <a:srgbClr val="61953D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 begleiten Kinder auf ihrem Weg in ein selbstbestimmtes Leben! </a:t>
            </a:r>
          </a:p>
        </p:txBody>
      </p:sp>
      <p:pic>
        <p:nvPicPr>
          <p:cNvPr id="14" name="Grafik 11">
            <a:extLst>
              <a:ext uri="{FF2B5EF4-FFF2-40B4-BE49-F238E27FC236}">
                <a16:creationId xmlns:a16="http://schemas.microsoft.com/office/drawing/2014/main" id="{16B1022B-925D-24FD-78F8-DAB8DF67A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90" t="9613" r="9010" b="23820"/>
          <a:stretch>
            <a:fillRect/>
          </a:stretch>
        </p:blipFill>
        <p:spPr>
          <a:xfrm>
            <a:off x="8474031" y="1577734"/>
            <a:ext cx="3208443" cy="18687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feld 13">
            <a:extLst>
              <a:ext uri="{FF2B5EF4-FFF2-40B4-BE49-F238E27FC236}">
                <a16:creationId xmlns:a16="http://schemas.microsoft.com/office/drawing/2014/main" id="{5EB45441-375F-989E-7E88-DE08AC112F13}"/>
              </a:ext>
            </a:extLst>
          </p:cNvPr>
          <p:cNvSpPr txBox="1"/>
          <p:nvPr/>
        </p:nvSpPr>
        <p:spPr>
          <a:xfrm>
            <a:off x="8423231" y="3468410"/>
            <a:ext cx="3348889" cy="7078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15-jährige Franciscus sagt: „Mich will keiner haben.“</a:t>
            </a:r>
          </a:p>
        </p:txBody>
      </p:sp>
      <p:pic>
        <p:nvPicPr>
          <p:cNvPr id="17" name="Grafik 16" descr="Ein Bild, das Menschliches Gesicht, Person, Kleidung, Lächeln enthält.&#10;&#10;KI-generierte Inhalte können fehlerhaft sein.">
            <a:extLst>
              <a:ext uri="{FF2B5EF4-FFF2-40B4-BE49-F238E27FC236}">
                <a16:creationId xmlns:a16="http://schemas.microsoft.com/office/drawing/2014/main" id="{E7746818-9502-CED6-8D53-84E727132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23006" r="23069" b="13001"/>
          <a:stretch>
            <a:fillRect/>
          </a:stretch>
        </p:blipFill>
        <p:spPr>
          <a:xfrm>
            <a:off x="6053609" y="1576977"/>
            <a:ext cx="2244090" cy="2670835"/>
          </a:xfrm>
          <a:prstGeom prst="rect">
            <a:avLst/>
          </a:prstGeom>
        </p:spPr>
      </p:pic>
      <p:sp>
        <p:nvSpPr>
          <p:cNvPr id="18" name="Textfeld 13">
            <a:extLst>
              <a:ext uri="{FF2B5EF4-FFF2-40B4-BE49-F238E27FC236}">
                <a16:creationId xmlns:a16="http://schemas.microsoft.com/office/drawing/2014/main" id="{B5662C87-E65C-A751-07CD-319FC2AAFF78}"/>
              </a:ext>
            </a:extLst>
          </p:cNvPr>
          <p:cNvSpPr txBox="1"/>
          <p:nvPr/>
        </p:nvSpPr>
        <p:spPr>
          <a:xfrm>
            <a:off x="6837217" y="4227492"/>
            <a:ext cx="1005339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Agreys</a:t>
            </a: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Grafik 19" descr="Ein Bild, das Menschliches Gesicht, Person, Kleidung, Wand enthält.&#10;&#10;KI-generierte Inhalte können fehlerhaft sein.">
            <a:extLst>
              <a:ext uri="{FF2B5EF4-FFF2-40B4-BE49-F238E27FC236}">
                <a16:creationId xmlns:a16="http://schemas.microsoft.com/office/drawing/2014/main" id="{321D8976-9B8E-F38A-3B14-5C59C13A9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" t="25630" r="9792"/>
          <a:stretch>
            <a:fillRect/>
          </a:stretch>
        </p:blipFill>
        <p:spPr>
          <a:xfrm>
            <a:off x="8392751" y="4220345"/>
            <a:ext cx="1713227" cy="2041131"/>
          </a:xfrm>
          <a:prstGeom prst="rect">
            <a:avLst/>
          </a:prstGeom>
        </p:spPr>
      </p:pic>
      <p:sp>
        <p:nvSpPr>
          <p:cNvPr id="21" name="Textfeld 13">
            <a:extLst>
              <a:ext uri="{FF2B5EF4-FFF2-40B4-BE49-F238E27FC236}">
                <a16:creationId xmlns:a16="http://schemas.microsoft.com/office/drawing/2014/main" id="{1A12DBEB-4370-3317-E310-178849A5B15C}"/>
              </a:ext>
            </a:extLst>
          </p:cNvPr>
          <p:cNvSpPr txBox="1"/>
          <p:nvPr/>
        </p:nvSpPr>
        <p:spPr>
          <a:xfrm>
            <a:off x="8827974" y="6261476"/>
            <a:ext cx="1005339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Firwan</a:t>
            </a: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Grafik 22" descr="Ein Bild, das Menschliches Gesicht, Person, Kleidung, Lächeln enthält.&#10;&#10;KI-generierte Inhalte können fehlerhaft sein.">
            <a:extLst>
              <a:ext uri="{FF2B5EF4-FFF2-40B4-BE49-F238E27FC236}">
                <a16:creationId xmlns:a16="http://schemas.microsoft.com/office/drawing/2014/main" id="{B4526BF1-A9AD-0273-A94C-D34636520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" t="20914" r="8695" b="10466"/>
          <a:stretch>
            <a:fillRect/>
          </a:stretch>
        </p:blipFill>
        <p:spPr>
          <a:xfrm>
            <a:off x="6770154" y="4647922"/>
            <a:ext cx="1527546" cy="1599795"/>
          </a:xfrm>
          <a:prstGeom prst="rect">
            <a:avLst/>
          </a:prstGeom>
        </p:spPr>
      </p:pic>
      <p:sp>
        <p:nvSpPr>
          <p:cNvPr id="24" name="Textfeld 13">
            <a:extLst>
              <a:ext uri="{FF2B5EF4-FFF2-40B4-BE49-F238E27FC236}">
                <a16:creationId xmlns:a16="http://schemas.microsoft.com/office/drawing/2014/main" id="{9F7EA3F7-5D8F-ABCF-C4DE-12246CAFBF6C}"/>
              </a:ext>
            </a:extLst>
          </p:cNvPr>
          <p:cNvSpPr txBox="1"/>
          <p:nvPr/>
        </p:nvSpPr>
        <p:spPr>
          <a:xfrm>
            <a:off x="7000240" y="6288357"/>
            <a:ext cx="1180753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Princess</a:t>
            </a:r>
          </a:p>
        </p:txBody>
      </p:sp>
      <p:pic>
        <p:nvPicPr>
          <p:cNvPr id="25" name="Grafik 9" descr="Ein Bild, das Kleidung, Person, Menschliches Gesicht, Gruppe enthält.&#10;&#10;Automatisch generierte Beschreibung">
            <a:extLst>
              <a:ext uri="{FF2B5EF4-FFF2-40B4-BE49-F238E27FC236}">
                <a16:creationId xmlns:a16="http://schemas.microsoft.com/office/drawing/2014/main" id="{68358F5F-371D-9CB2-D0AB-F1D69F0AA5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568" t="29045" r="68587" b="44720"/>
          <a:stretch>
            <a:fillRect/>
          </a:stretch>
        </p:blipFill>
        <p:spPr>
          <a:xfrm>
            <a:off x="10184134" y="4220345"/>
            <a:ext cx="1498341" cy="165213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6" name="Textfeld 13">
            <a:extLst>
              <a:ext uri="{FF2B5EF4-FFF2-40B4-BE49-F238E27FC236}">
                <a16:creationId xmlns:a16="http://schemas.microsoft.com/office/drawing/2014/main" id="{09D829AC-D76F-C18D-716B-42EAF9DCE35A}"/>
              </a:ext>
            </a:extLst>
          </p:cNvPr>
          <p:cNvSpPr txBox="1"/>
          <p:nvPr/>
        </p:nvSpPr>
        <p:spPr>
          <a:xfrm>
            <a:off x="10382441" y="5916529"/>
            <a:ext cx="1122046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Febiarni</a:t>
            </a: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Grafik 15" descr="Ein Bild, das Kleidung, Person, draußen, Menschliches Gesicht enthält.&#10;&#10;KI-generierte Inhalte können fehlerhaft sein.">
            <a:extLst>
              <a:ext uri="{FF2B5EF4-FFF2-40B4-BE49-F238E27FC236}">
                <a16:creationId xmlns:a16="http://schemas.microsoft.com/office/drawing/2014/main" id="{898B3831-0EFD-2A12-C694-20ABEA11042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8498" t="41794" r="33932" b="26019"/>
          <a:stretch>
            <a:fillRect/>
          </a:stretch>
        </p:blipFill>
        <p:spPr>
          <a:xfrm>
            <a:off x="5559354" y="4342730"/>
            <a:ext cx="1127760" cy="17554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8" name="Textfeld 13">
            <a:extLst>
              <a:ext uri="{FF2B5EF4-FFF2-40B4-BE49-F238E27FC236}">
                <a16:creationId xmlns:a16="http://schemas.microsoft.com/office/drawing/2014/main" id="{B84D2A07-3248-85CB-5D98-991509634EDC}"/>
              </a:ext>
            </a:extLst>
          </p:cNvPr>
          <p:cNvSpPr txBox="1"/>
          <p:nvPr/>
        </p:nvSpPr>
        <p:spPr>
          <a:xfrm>
            <a:off x="5725417" y="6098216"/>
            <a:ext cx="1005339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Zarah</a:t>
            </a:r>
            <a:endParaRPr lang="de-DE" sz="2000" b="0" i="0" u="none" strike="noStrike" kern="120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advTm="7000">
    <p:fad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2136D36F604C498948B58C80B9C3A3" ma:contentTypeVersion="19" ma:contentTypeDescription="Ein neues Dokument erstellen." ma:contentTypeScope="" ma:versionID="d0019758d0de7053c289f9c23a90dbe9">
  <xsd:schema xmlns:xsd="http://www.w3.org/2001/XMLSchema" xmlns:xs="http://www.w3.org/2001/XMLSchema" xmlns:p="http://schemas.microsoft.com/office/2006/metadata/properties" xmlns:ns2="bcd3b283-fcbe-41cf-b49b-eeaaf2fc46cc" xmlns:ns3="c884de16-3705-41af-9cc1-2ca4601bbf8d" targetNamespace="http://schemas.microsoft.com/office/2006/metadata/properties" ma:root="true" ma:fieldsID="5120c56722667b6f352ed8903b5348aa" ns2:_="" ns3:_="">
    <xsd:import namespace="bcd3b283-fcbe-41cf-b49b-eeaaf2fc46cc"/>
    <xsd:import namespace="c884de16-3705-41af-9cc1-2ca4601bbf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3b283-fcbe-41cf-b49b-eeaaf2fc46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3be6c7e4-6800-4037-b612-f53f3a0b10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4de16-3705-41af-9cc1-2ca4601bbf8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04c014a-9a02-4d64-94db-7321fa1ac841}" ma:internalName="TaxCatchAll" ma:showField="CatchAllData" ma:web="c884de16-3705-41af-9cc1-2ca4601bbf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84de16-3705-41af-9cc1-2ca4601bbf8d" xsi:nil="true"/>
    <lcf76f155ced4ddcb4097134ff3c332f xmlns="bcd3b283-fcbe-41cf-b49b-eeaaf2fc46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06B04CC-E9C7-4788-BD42-DF519696BBAB}"/>
</file>

<file path=customXml/itemProps2.xml><?xml version="1.0" encoding="utf-8"?>
<ds:datastoreItem xmlns:ds="http://schemas.openxmlformats.org/officeDocument/2006/customXml" ds:itemID="{B978EB42-90DA-4B66-A196-976E48863F5C}"/>
</file>

<file path=customXml/itemProps3.xml><?xml version="1.0" encoding="utf-8"?>
<ds:datastoreItem xmlns:ds="http://schemas.openxmlformats.org/officeDocument/2006/customXml" ds:itemID="{C97507BA-F915-4A66-993C-263C2BEEA53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770</Words>
  <Application>Microsoft Office PowerPoint</Application>
  <PresentationFormat>Breitbild</PresentationFormat>
  <Paragraphs>106</Paragraphs>
  <Slides>11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</vt:lpstr>
      <vt:lpstr>Ausbildungszentrum ONI PEDISTRA auf der Insel Nias</vt:lpstr>
      <vt:lpstr>Die Insel Nias</vt:lpstr>
      <vt:lpstr>Landschaft der Insel Nias</vt:lpstr>
      <vt:lpstr>Ausbildungszentrum Oni Pedistra auf der Insel Nias</vt:lpstr>
      <vt:lpstr>Ausbildungszentrum Oni Pedistra auf der Insel Nias</vt:lpstr>
      <vt:lpstr>Ausbildungszentrum Oni Pedistra auf der Insel Nias</vt:lpstr>
      <vt:lpstr>Ausbildungszentrum Oni Pedistra auf der Insel Nias</vt:lpstr>
      <vt:lpstr>Ausbildungszentrum Oni Pedistra auf der Insel Nias</vt:lpstr>
      <vt:lpstr>Ausbildungszentrum Oni Pedistra auf der Insel Nias</vt:lpstr>
      <vt:lpstr>Ausbildungszentrum Oni Pedistra auf der Insel Nias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loßin</dc:creator>
  <cp:lastModifiedBy>Kathleen loßin</cp:lastModifiedBy>
  <cp:revision>10</cp:revision>
  <dcterms:created xsi:type="dcterms:W3CDTF">2025-11-18T15:30:43Z</dcterms:created>
  <dcterms:modified xsi:type="dcterms:W3CDTF">2025-11-26T10:08:23Z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0x0101006E2136D36F604C498948B58C80B9C3A3</vt:lpwstr>
  </property>
</Properties>
</file>